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86" r:id="rId3"/>
    <p:sldId id="285" r:id="rId4"/>
    <p:sldId id="287" r:id="rId5"/>
    <p:sldId id="288" r:id="rId6"/>
    <p:sldId id="278" r:id="rId7"/>
    <p:sldId id="289" r:id="rId8"/>
    <p:sldId id="279" r:id="rId9"/>
    <p:sldId id="283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5588" autoAdjust="0"/>
  </p:normalViewPr>
  <p:slideViewPr>
    <p:cSldViewPr snapToGrid="0" showGuides="1">
      <p:cViewPr varScale="1">
        <p:scale>
          <a:sx n="87" d="100"/>
          <a:sy n="87" d="100"/>
        </p:scale>
        <p:origin x="216" y="88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Håndkøring</a:t>
            </a:r>
            <a:r>
              <a:rPr lang="da-DK" dirty="0"/>
              <a:t> (</a:t>
            </a:r>
            <a:r>
              <a:rPr lang="da-DK" dirty="0" err="1"/>
              <a:t>tracing</a:t>
            </a:r>
            <a:r>
              <a:rPr lang="da-DK" dirty="0"/>
              <a:t>) af</a:t>
            </a:r>
          </a:p>
          <a:p>
            <a:pPr lvl="1"/>
            <a:r>
              <a:rPr lang="da-DK" dirty="0"/>
              <a:t>et simpelt program</a:t>
            </a:r>
          </a:p>
          <a:p>
            <a:pPr lvl="1"/>
            <a:r>
              <a:rPr lang="da-DK" dirty="0"/>
              <a:t>en funktion</a:t>
            </a:r>
          </a:p>
          <a:p>
            <a:pPr lvl="1"/>
            <a:r>
              <a:rPr lang="da-DK" dirty="0"/>
              <a:t>en </a:t>
            </a:r>
            <a:r>
              <a:rPr lang="da-DK" dirty="0" err="1"/>
              <a:t>while</a:t>
            </a:r>
            <a:r>
              <a:rPr lang="da-DK" dirty="0"/>
              <a:t>-løkke med </a:t>
            </a:r>
            <a:r>
              <a:rPr lang="da-DK" dirty="0" err="1"/>
              <a:t>mutérbar</a:t>
            </a:r>
            <a:r>
              <a:rPr lang="da-DK" dirty="0"/>
              <a:t> værdi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F8CE7-F690-7E44-83AC-2F2B991F2815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simpel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F659-852E-404A-9C71-BB02043CB1E9}"/>
              </a:ext>
            </a:extLst>
          </p:cNvPr>
          <p:cNvSpPr txBox="1">
            <a:spLocks/>
          </p:cNvSpPr>
          <p:nvPr/>
        </p:nvSpPr>
        <p:spPr>
          <a:xfrm>
            <a:off x="973395" y="2686947"/>
            <a:ext cx="10890946" cy="1089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/// Write a simple greeting to someone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: string = "Hello " + name // name is without space in front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(* This function needs to be tested! *)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E8FC393-C121-3E4B-B3B7-B114A6BCE179}"/>
              </a:ext>
            </a:extLst>
          </p:cNvPr>
          <p:cNvSpPr/>
          <p:nvPr/>
        </p:nvSpPr>
        <p:spPr>
          <a:xfrm rot="15244818" flipH="1">
            <a:off x="1207382" y="2106633"/>
            <a:ext cx="885203" cy="964338"/>
          </a:xfrm>
          <a:prstGeom prst="arc">
            <a:avLst>
              <a:gd name="adj1" fmla="val 10252127"/>
              <a:gd name="adj2" fmla="val 15298613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3468A-7726-1D4A-BD6D-DFD01B919CDA}"/>
              </a:ext>
            </a:extLst>
          </p:cNvPr>
          <p:cNvSpPr txBox="1"/>
          <p:nvPr/>
        </p:nvSpPr>
        <p:spPr>
          <a:xfrm>
            <a:off x="1557458" y="200415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= 2 + 1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linjekommentar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6E984-8BA6-4A41-8568-3DC2894848F2}"/>
              </a:ext>
            </a:extLst>
          </p:cNvPr>
          <p:cNvSpPr txBox="1"/>
          <p:nvPr/>
        </p:nvSpPr>
        <p:spPr>
          <a:xfrm>
            <a:off x="4321975" y="4248184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Almindelig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kommentarer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udenfor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7850173-7DB0-5C48-A76E-29702493B938}"/>
              </a:ext>
            </a:extLst>
          </p:cNvPr>
          <p:cNvSpPr/>
          <p:nvPr/>
        </p:nvSpPr>
        <p:spPr>
          <a:xfrm rot="3733784" flipH="1">
            <a:off x="7201776" y="3464256"/>
            <a:ext cx="1402643" cy="1134574"/>
          </a:xfrm>
          <a:prstGeom prst="arc">
            <a:avLst>
              <a:gd name="adj1" fmla="val 301984"/>
              <a:gd name="adj2" fmla="val 4560923"/>
            </a:avLst>
          </a:prstGeom>
          <a:ln w="38100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4B0D468-9F38-1042-9677-F12BC29A0D70}"/>
              </a:ext>
            </a:extLst>
          </p:cNvPr>
          <p:cNvSpPr/>
          <p:nvPr/>
        </p:nvSpPr>
        <p:spPr>
          <a:xfrm rot="3733784" flipH="1">
            <a:off x="4402904" y="3802546"/>
            <a:ext cx="1421384" cy="1040862"/>
          </a:xfrm>
          <a:prstGeom prst="arc">
            <a:avLst>
              <a:gd name="adj1" fmla="val 15434568"/>
              <a:gd name="adj2" fmla="val 18314442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349A71C-A666-7B6C-4048-2C107F01113C}"/>
              </a:ext>
            </a:extLst>
          </p:cNvPr>
          <p:cNvSpPr txBox="1"/>
          <p:nvPr/>
        </p:nvSpPr>
        <p:spPr>
          <a:xfrm>
            <a:off x="204013" y="719586"/>
            <a:ext cx="7813357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Note omhvad skal funktionen gøre</a:t>
            </a:r>
            <a:br>
              <a:rPr lang="en-DK" dirty="0"/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Given parameters a, b, and c, solve for x</a:t>
            </a:r>
            <a:b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when a*x*x + b*x + c = 0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Find på et navn</a:t>
            </a:r>
            <a:br>
              <a:rPr lang="en-DK" dirty="0"/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et eksempel på dens brug</a:t>
            </a:r>
            <a:br>
              <a:rPr lang="en-DK" dirty="0"/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a = 1.0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b = 0.1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c = -1.0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x = solve a b c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"0 = %Ax^2 + %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%A =&gt; x = %A" a b c x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Beslut typen</a:t>
            </a:r>
            <a:br>
              <a:rPr lang="en-DK" dirty="0"/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</a:t>
            </a: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b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(-3.4, 2.1)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Lav en implementation</a:t>
            </a:r>
            <a:br>
              <a:rPr lang="en-DK" dirty="0"/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=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sqrt (b ** 2.0 - 4.0 * a * c)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((-b -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a), (-b +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220999" y="299885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andengradsligning</a:t>
            </a:r>
            <a:r>
              <a:rPr lang="en-GB" dirty="0"/>
              <a:t> (</a:t>
            </a:r>
            <a:r>
              <a:rPr lang="en-GB" dirty="0" err="1"/>
              <a:t>i</a:t>
            </a:r>
            <a:r>
              <a:rPr lang="en-GB" dirty="0"/>
              <a:t> 8 trin)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513" y="1237998"/>
                <a:ext cx="5228064" cy="214533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513" y="1237998"/>
                <a:ext cx="5228064" cy="2145330"/>
              </a:xfrm>
              <a:prstGeom prst="rect">
                <a:avLst/>
              </a:prstGeom>
              <a:blipFill>
                <a:blip r:embed="rId2"/>
                <a:stretch>
                  <a:fillRect l="-3632" t="-4706" b="-823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851F4-6CA2-9C48-ABA8-6CE16E0357BF}"/>
              </a:ext>
            </a:extLst>
          </p:cNvPr>
          <p:cNvCxnSpPr>
            <a:cxnSpLocks/>
          </p:cNvCxnSpPr>
          <p:nvPr/>
        </p:nvCxnSpPr>
        <p:spPr>
          <a:xfrm>
            <a:off x="7843582" y="1067542"/>
            <a:ext cx="0" cy="5063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97EF69-ED56-8C40-9D51-F25F5AF2CDED}"/>
              </a:ext>
            </a:extLst>
          </p:cNvPr>
          <p:cNvSpPr txBox="1"/>
          <p:nvPr/>
        </p:nvSpPr>
        <p:spPr>
          <a:xfrm>
            <a:off x="3654180" y="5018245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Mockup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C877B-8E96-60C3-BF41-810610AD1F25}"/>
              </a:ext>
            </a:extLst>
          </p:cNvPr>
          <p:cNvSpPr txBox="1"/>
          <p:nvPr/>
        </p:nvSpPr>
        <p:spPr>
          <a:xfrm>
            <a:off x="7999376" y="3725584"/>
            <a:ext cx="40687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Note omhvad skal funktionen gøre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Find på et navn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et eksempel på dens brug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Beslut typen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Lav en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(Intern test)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Kør eksemplet fra 3 (og 6)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dokumentation</a:t>
            </a:r>
          </a:p>
          <a:p>
            <a:pPr marL="342900" indent="-342900">
              <a:buFont typeface="+mj-lt"/>
              <a:buAutoNum type="arabicPeriod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5DB65-05AB-0A18-E89A-1E5D5FBCFC61}"/>
              </a:ext>
            </a:extLst>
          </p:cNvPr>
          <p:cNvSpPr txBox="1"/>
          <p:nvPr/>
        </p:nvSpPr>
        <p:spPr>
          <a:xfrm>
            <a:off x="7995188" y="343470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Lav en funktion </a:t>
            </a:r>
            <a:r>
              <a:rPr lang="en-GB" dirty="0"/>
              <a:t>i</a:t>
            </a:r>
            <a:r>
              <a:rPr lang="en-DK" dirty="0"/>
              <a:t> 8-trin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7CB8BD-E930-7F72-B948-F4CFCEE7840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2242457" y="5018245"/>
            <a:ext cx="1411723" cy="18466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1584746" y="1242139"/>
            <a:ext cx="9022508" cy="4373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Given parameters a, b, and c, solve for x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/// when a*x*x + b*x + c = 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=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sqrt (b ** 2.0 - 4.0 * a * c) // We assume that d &gt;= 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((-b -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a), (-b +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a))</a:t>
            </a:r>
          </a:p>
          <a:p>
            <a:pPr marL="0" indent="0">
              <a:buNone/>
            </a:pP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Example use of solve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a = 1.0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b = 0.1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c = -1.0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x = solve a b c</a:t>
            </a:r>
          </a:p>
          <a:p>
            <a:pPr marL="0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"%Ax^2+%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+%A=0 =&gt; x=%A" a b c 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503A2-13B5-351A-387B-4433DB470696}"/>
              </a:ext>
            </a:extLst>
          </p:cNvPr>
          <p:cNvSpPr txBox="1">
            <a:spLocks/>
          </p:cNvSpPr>
          <p:nvPr/>
        </p:nvSpPr>
        <p:spPr>
          <a:xfrm>
            <a:off x="220999" y="299885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andengradsligning</a:t>
            </a:r>
            <a:r>
              <a:rPr lang="en-GB" dirty="0"/>
              <a:t> (</a:t>
            </a:r>
            <a:r>
              <a:rPr lang="en-GB" dirty="0" err="1"/>
              <a:t>i</a:t>
            </a:r>
            <a:r>
              <a:rPr lang="en-GB" dirty="0"/>
              <a:t> 8 trin)</a:t>
            </a:r>
          </a:p>
        </p:txBody>
      </p:sp>
    </p:spTree>
    <p:extLst>
      <p:ext uri="{BB962C8B-B14F-4D97-AF65-F5344CB8AC3E}">
        <p14:creationId xmlns:p14="http://schemas.microsoft.com/office/powerpoint/2010/main" val="231104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7924D-D0C2-4E48-99C0-49F1D3DF42CE}"/>
              </a:ext>
            </a:extLst>
          </p:cNvPr>
          <p:cNvSpPr/>
          <p:nvPr/>
        </p:nvSpPr>
        <p:spPr>
          <a:xfrm>
            <a:off x="2450757" y="477976"/>
            <a:ext cx="8330311" cy="1304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BA92-6518-AD44-8C12-94BE224E9C52}"/>
              </a:ext>
            </a:extLst>
          </p:cNvPr>
          <p:cNvSpPr/>
          <p:nvPr/>
        </p:nvSpPr>
        <p:spPr>
          <a:xfrm flipV="1">
            <a:off x="2450754" y="3463965"/>
            <a:ext cx="8330317" cy="31876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830FC-BA7F-5446-B0C4-2B0FADD5E813}"/>
              </a:ext>
            </a:extLst>
          </p:cNvPr>
          <p:cNvSpPr/>
          <p:nvPr/>
        </p:nvSpPr>
        <p:spPr>
          <a:xfrm>
            <a:off x="2450751" y="1782077"/>
            <a:ext cx="8330317" cy="1681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587845" y="477976"/>
            <a:ext cx="8631845" cy="617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&lt;summary&gt;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Given parameters a, b, and c, solve for x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when a*x*x + b*x + c = 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&lt;/summary&gt;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name="a"&gt;Quadratic coefficient.&lt;/param&gt;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name="b"&gt;Linear coefficient.&lt;/param&gt;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name="c"&gt;Constant coefficient.&lt;/param&gt;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&lt;param name="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sgn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"&gt;+1 or -1 determines the solution.&lt;/param&gt;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/// &lt;returns&gt;The solution to x.&lt;/returns&gt;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solve (a: float) (b: float) (c: float) : float*float =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sqrt (b ** 2.0 - 4.0 * a * c) // We assume that d &gt;= 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((-b -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a), (-b +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sqrtd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/ (2.0 * a))</a:t>
            </a:r>
          </a:p>
          <a:p>
            <a:pPr marL="0" indent="0">
              <a:buNone/>
            </a:pPr>
            <a:b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 Example use of solve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a = 1.0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b = 0.1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c = -1.0</a:t>
            </a: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x = solve a b c</a:t>
            </a:r>
          </a:p>
          <a:p>
            <a:pPr marL="0" indent="0">
              <a:buNone/>
            </a:pP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"%Ax^2+%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+%A=0 =&gt; x=%A" a b c x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4E0C7B-EE9F-7F4B-9A74-CD099543EBEE}"/>
              </a:ext>
            </a:extLst>
          </p:cNvPr>
          <p:cNvSpPr txBox="1">
            <a:spLocks/>
          </p:cNvSpPr>
          <p:nvPr/>
        </p:nvSpPr>
        <p:spPr>
          <a:xfrm rot="16200000">
            <a:off x="-1147577" y="2731255"/>
            <a:ext cx="5042582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Dokumentationsstandarden</a:t>
            </a:r>
          </a:p>
        </p:txBody>
      </p:sp>
    </p:spTree>
    <p:extLst>
      <p:ext uri="{BB962C8B-B14F-4D97-AF65-F5344CB8AC3E}">
        <p14:creationId xmlns:p14="http://schemas.microsoft.com/office/powerpoint/2010/main" val="54000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Virkefelt</a:t>
            </a:r>
            <a:r>
              <a:rPr lang="en-US" dirty="0"/>
              <a:t> (scope) vs. </a:t>
            </a:r>
            <a:r>
              <a:rPr lang="en-US" dirty="0" err="1"/>
              <a:t>miljø</a:t>
            </a:r>
            <a:r>
              <a:rPr lang="en-US" dirty="0"/>
              <a:t> (environment)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510E8-9AEC-3395-FB5C-9A0FF35013D7}"/>
              </a:ext>
            </a:extLst>
          </p:cNvPr>
          <p:cNvSpPr txBox="1"/>
          <p:nvPr/>
        </p:nvSpPr>
        <p:spPr>
          <a:xfrm>
            <a:off x="479527" y="1312850"/>
            <a:ext cx="11415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værdi</a:t>
            </a:r>
            <a:r>
              <a:rPr lang="en-GB" dirty="0"/>
              <a:t>/variable/</a:t>
            </a:r>
            <a:r>
              <a:rPr lang="en-GB" dirty="0" err="1"/>
              <a:t>funktions</a:t>
            </a:r>
            <a:r>
              <a:rPr lang="en-GB" dirty="0"/>
              <a:t> </a:t>
            </a:r>
            <a:r>
              <a:rPr lang="en-GB" b="1" dirty="0" err="1"/>
              <a:t>virkefelt</a:t>
            </a:r>
            <a:r>
              <a:rPr lang="en-GB" b="1" dirty="0"/>
              <a:t>/scope</a:t>
            </a:r>
            <a:r>
              <a:rPr lang="en-GB" dirty="0"/>
              <a:t> er den del </a:t>
            </a:r>
            <a:r>
              <a:rPr lang="en-GB" dirty="0" err="1"/>
              <a:t>af</a:t>
            </a:r>
            <a:r>
              <a:rPr lang="en-GB" dirty="0"/>
              <a:t> et program, </a:t>
            </a:r>
            <a:r>
              <a:rPr lang="en-GB" dirty="0" err="1"/>
              <a:t>hvor</a:t>
            </a:r>
            <a:r>
              <a:rPr lang="en-GB" dirty="0"/>
              <a:t> den er </a:t>
            </a:r>
            <a:r>
              <a:rPr lang="en-GB" dirty="0" err="1"/>
              <a:t>synlig</a:t>
            </a:r>
            <a:r>
              <a:rPr lang="en-GB" dirty="0"/>
              <a:t> </a:t>
            </a:r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b="1" dirty="0" err="1"/>
              <a:t>miljø</a:t>
            </a:r>
            <a:r>
              <a:rPr lang="en-GB" b="1" dirty="0"/>
              <a:t>/environment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samling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værdier</a:t>
            </a:r>
            <a:r>
              <a:rPr lang="en-GB" dirty="0"/>
              <a:t>/variable/</a:t>
            </a:r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tilgængeligt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et </a:t>
            </a:r>
            <a:r>
              <a:rPr lang="en-GB" dirty="0" err="1"/>
              <a:t>givent</a:t>
            </a:r>
            <a:r>
              <a:rPr lang="en-GB" dirty="0"/>
              <a:t>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et program</a:t>
            </a:r>
            <a:endParaRPr lang="en-D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42FC-B4CB-706B-D1E2-5F04C438D50F}"/>
              </a:ext>
            </a:extLst>
          </p:cNvPr>
          <p:cNvSpPr/>
          <p:nvPr/>
        </p:nvSpPr>
        <p:spPr>
          <a:xfrm>
            <a:off x="2919787" y="3348838"/>
            <a:ext cx="4164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let mutable i =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while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&lt;= n do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 " (2*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+ 1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7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8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n = 3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9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22C36E-8E20-3268-3FFF-7A4E6918D894}"/>
              </a:ext>
            </a:extLst>
          </p:cNvPr>
          <p:cNvSpPr/>
          <p:nvPr/>
        </p:nvSpPr>
        <p:spPr>
          <a:xfrm rot="10800000" flipV="1">
            <a:off x="1238665" y="3428999"/>
            <a:ext cx="673076" cy="1886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FF397-7B1C-F8DE-5C32-159253FC13BF}"/>
              </a:ext>
            </a:extLst>
          </p:cNvPr>
          <p:cNvSpPr/>
          <p:nvPr/>
        </p:nvSpPr>
        <p:spPr>
          <a:xfrm rot="10800000" flipV="1">
            <a:off x="1782856" y="3435068"/>
            <a:ext cx="673076" cy="1241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047AB-D418-B6F2-CD73-1AA1E0122B8C}"/>
              </a:ext>
            </a:extLst>
          </p:cNvPr>
          <p:cNvSpPr/>
          <p:nvPr/>
        </p:nvSpPr>
        <p:spPr>
          <a:xfrm rot="10800000" flipV="1">
            <a:off x="2316931" y="3827536"/>
            <a:ext cx="673076" cy="6470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2,3,…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D8218-EBDA-C89B-A711-4E09EEBE0025}"/>
              </a:ext>
            </a:extLst>
          </p:cNvPr>
          <p:cNvSpPr/>
          <p:nvPr/>
        </p:nvSpPr>
        <p:spPr>
          <a:xfrm rot="10800000" flipV="1">
            <a:off x="6131872" y="3843332"/>
            <a:ext cx="6732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8BE893-0C86-F885-B02B-DA046E91E02B}"/>
              </a:ext>
            </a:extLst>
          </p:cNvPr>
          <p:cNvSpPr/>
          <p:nvPr/>
        </p:nvSpPr>
        <p:spPr>
          <a:xfrm rot="10800000" flipV="1">
            <a:off x="5198947" y="4992491"/>
            <a:ext cx="673076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A65FC-621A-BD81-03EE-CB8022595C5B}"/>
              </a:ext>
            </a:extLst>
          </p:cNvPr>
          <p:cNvSpPr/>
          <p:nvPr/>
        </p:nvSpPr>
        <p:spPr>
          <a:xfrm rot="10800000" flipV="1">
            <a:off x="5571180" y="4029983"/>
            <a:ext cx="673076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i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034E94-9658-3979-2863-22E965D4C3F7}"/>
              </a:ext>
            </a:extLst>
          </p:cNvPr>
          <p:cNvSpPr/>
          <p:nvPr/>
        </p:nvSpPr>
        <p:spPr>
          <a:xfrm rot="10800000" flipV="1">
            <a:off x="6678433" y="4262311"/>
            <a:ext cx="1218033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printDoubles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B74E5-2CD3-D346-AA5E-53B04F951D8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287449" y="4478311"/>
            <a:ext cx="0" cy="8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F6AE2F-90AA-4A10-7076-280FF025A6EC}"/>
              </a:ext>
            </a:extLst>
          </p:cNvPr>
          <p:cNvCxnSpPr>
            <a:cxnSpLocks/>
          </p:cNvCxnSpPr>
          <p:nvPr/>
        </p:nvCxnSpPr>
        <p:spPr>
          <a:xfrm>
            <a:off x="1108609" y="5316466"/>
            <a:ext cx="6977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432AB6-9E37-362C-E79D-22AD56E3FBAA}"/>
              </a:ext>
            </a:extLst>
          </p:cNvPr>
          <p:cNvCxnSpPr>
            <a:cxnSpLocks/>
          </p:cNvCxnSpPr>
          <p:nvPr/>
        </p:nvCxnSpPr>
        <p:spPr>
          <a:xfrm>
            <a:off x="1109192" y="3419559"/>
            <a:ext cx="6977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5576C0-CD87-2C5F-4B2B-598B74749A4D}"/>
              </a:ext>
            </a:extLst>
          </p:cNvPr>
          <p:cNvCxnSpPr>
            <a:cxnSpLocks/>
          </p:cNvCxnSpPr>
          <p:nvPr/>
        </p:nvCxnSpPr>
        <p:spPr>
          <a:xfrm>
            <a:off x="1108609" y="3606714"/>
            <a:ext cx="502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95DDD7-ECED-32FA-93BA-F64B7D1D67A0}"/>
              </a:ext>
            </a:extLst>
          </p:cNvPr>
          <p:cNvCxnSpPr>
            <a:cxnSpLocks/>
          </p:cNvCxnSpPr>
          <p:nvPr/>
        </p:nvCxnSpPr>
        <p:spPr>
          <a:xfrm>
            <a:off x="1107318" y="4676899"/>
            <a:ext cx="5583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42F561-7644-3B3B-0966-301BC7AF7AC2}"/>
              </a:ext>
            </a:extLst>
          </p:cNvPr>
          <p:cNvCxnSpPr>
            <a:cxnSpLocks/>
          </p:cNvCxnSpPr>
          <p:nvPr/>
        </p:nvCxnSpPr>
        <p:spPr>
          <a:xfrm>
            <a:off x="1108609" y="3818094"/>
            <a:ext cx="395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06D1C0-B7BD-6B48-56FD-021C75CE2805}"/>
              </a:ext>
            </a:extLst>
          </p:cNvPr>
          <p:cNvCxnSpPr>
            <a:cxnSpLocks/>
          </p:cNvCxnSpPr>
          <p:nvPr/>
        </p:nvCxnSpPr>
        <p:spPr>
          <a:xfrm>
            <a:off x="1108609" y="4478679"/>
            <a:ext cx="395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5BEF04-120E-6F06-A5A5-96D3985C22C6}"/>
              </a:ext>
            </a:extLst>
          </p:cNvPr>
          <p:cNvCxnSpPr>
            <a:cxnSpLocks/>
          </p:cNvCxnSpPr>
          <p:nvPr/>
        </p:nvCxnSpPr>
        <p:spPr>
          <a:xfrm>
            <a:off x="1117412" y="4879201"/>
            <a:ext cx="4636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C8505-7FFF-9A36-9185-BE78A2DD74A3}"/>
              </a:ext>
            </a:extLst>
          </p:cNvPr>
          <p:cNvSpPr txBox="1"/>
          <p:nvPr/>
        </p:nvSpPr>
        <p:spPr>
          <a:xfrm>
            <a:off x="1147778" y="299416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Miljø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1C4E3-BC5E-1667-F027-2BFCC67BD919}"/>
              </a:ext>
            </a:extLst>
          </p:cNvPr>
          <p:cNvSpPr txBox="1"/>
          <p:nvPr/>
        </p:nvSpPr>
        <p:spPr>
          <a:xfrm>
            <a:off x="5315053" y="3012086"/>
            <a:ext cx="103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Virkefelt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49120A-2CA8-DBDF-95B0-CC5258CD4B6E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287449" y="3416447"/>
            <a:ext cx="3" cy="8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650EA3-C17B-B75E-4DCA-A4A23A765D8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68472" y="3416447"/>
            <a:ext cx="0" cy="42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B096FD2-9367-627E-CADC-CA59088D459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68472" y="4059332"/>
            <a:ext cx="0" cy="61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EF7B45-9251-F89D-549D-290D8915A4F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907718" y="3606714"/>
            <a:ext cx="0" cy="42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376992-FB28-A5CD-12E4-E22A963A2F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900935" y="4245983"/>
            <a:ext cx="6783" cy="43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B3AD0-C6FF-D1E3-42E3-16A6A9A13F1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528703" y="4869291"/>
            <a:ext cx="6782" cy="1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DEDF71-203F-1A03-F68C-DE0A13ADC59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28703" y="5208491"/>
            <a:ext cx="6782" cy="10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BD446F8-804C-80BB-615F-B084446DE205}"/>
              </a:ext>
            </a:extLst>
          </p:cNvPr>
          <p:cNvSpPr txBox="1"/>
          <p:nvPr/>
        </p:nvSpPr>
        <p:spPr>
          <a:xfrm>
            <a:off x="2919787" y="5543786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printDoubles.fsx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2 4 6 </a:t>
            </a:r>
          </a:p>
        </p:txBody>
      </p:sp>
    </p:spTree>
    <p:extLst>
      <p:ext uri="{BB962C8B-B14F-4D97-AF65-F5344CB8AC3E}">
        <p14:creationId xmlns:p14="http://schemas.microsoft.com/office/powerpoint/2010/main" val="3742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a = 3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simple.fsx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B843-04B3-5452-81EA-C9A2F55841AD}"/>
              </a:ext>
            </a:extLst>
          </p:cNvPr>
          <p:cNvSpPr txBox="1"/>
          <p:nvPr/>
        </p:nvSpPr>
        <p:spPr>
          <a:xfrm>
            <a:off x="5275110" y="1412316"/>
            <a:ext cx="459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Trin Linje Miljø Bindinger osv. 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0    -     E0    -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1    1     E0    a=3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2    2     E0    output = “3”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DB21EE-9D21-0D6C-5BBC-A33F361B93E5}"/>
              </a:ext>
            </a:extLst>
          </p:cNvPr>
          <p:cNvCxnSpPr>
            <a:cxnSpLocks/>
          </p:cNvCxnSpPr>
          <p:nvPr/>
        </p:nvCxnSpPr>
        <p:spPr>
          <a:xfrm>
            <a:off x="5275110" y="1699327"/>
            <a:ext cx="44574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4EBE6F-E80C-F429-C378-35A1A7B1094E}"/>
              </a:ext>
            </a:extLst>
          </p:cNvPr>
          <p:cNvCxnSpPr>
            <a:cxnSpLocks/>
          </p:cNvCxnSpPr>
          <p:nvPr/>
        </p:nvCxnSpPr>
        <p:spPr>
          <a:xfrm>
            <a:off x="5955213" y="1412316"/>
            <a:ext cx="0" cy="1800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65638A-A68A-AF1A-8306-EF5848511B4B}"/>
              </a:ext>
            </a:extLst>
          </p:cNvPr>
          <p:cNvSpPr txBox="1"/>
          <p:nvPr/>
        </p:nvSpPr>
        <p:spPr>
          <a:xfrm>
            <a:off x="9064250" y="834952"/>
            <a:ext cx="22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Initialle oprettelse kan udelades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ACE97CD-8F7C-40E8-D110-9546A390B6DB}"/>
              </a:ext>
            </a:extLst>
          </p:cNvPr>
          <p:cNvSpPr/>
          <p:nvPr/>
        </p:nvSpPr>
        <p:spPr>
          <a:xfrm rot="5135202">
            <a:off x="8985940" y="1121283"/>
            <a:ext cx="720000" cy="72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659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double n =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2*n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result = double 5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function.fsx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41B6A-6B03-FE18-AF14-A1078018DA51}"/>
              </a:ext>
            </a:extLst>
          </p:cNvPr>
          <p:cNvSpPr txBox="1"/>
          <p:nvPr/>
        </p:nvSpPr>
        <p:spPr>
          <a:xfrm>
            <a:off x="3844527" y="1412316"/>
            <a:ext cx="5907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Trin  Linje Miljø Bindinger osv. 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E0    double = ((n), 2*n, ())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4     E0    result = double 5?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E1    ((n=5), 2*n, ())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E1    return = 10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4     E0    result = 10</a:t>
            </a:r>
          </a:p>
          <a:p>
            <a:pPr marL="342900" indent="-342900">
              <a:buAutoNum type="arabicPlain"/>
            </a:pP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E0    output = “10”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8FA9D-F82C-079C-4A07-13E04FECCA26}"/>
              </a:ext>
            </a:extLst>
          </p:cNvPr>
          <p:cNvSpPr txBox="1"/>
          <p:nvPr/>
        </p:nvSpPr>
        <p:spPr>
          <a:xfrm>
            <a:off x="2785486" y="4392558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Funktioner er værdier (closures):</a:t>
            </a: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 fkt = ((argument navne), udtryk, miljøtilstand)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BC0E18-35EF-50F5-BC9F-B70B9B357DE4}"/>
              </a:ext>
            </a:extLst>
          </p:cNvPr>
          <p:cNvCxnSpPr>
            <a:cxnSpLocks/>
          </p:cNvCxnSpPr>
          <p:nvPr/>
        </p:nvCxnSpPr>
        <p:spPr>
          <a:xfrm>
            <a:off x="3844527" y="1699327"/>
            <a:ext cx="47994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CFAF-06BE-1A96-E962-1C2B9F5C007E}"/>
              </a:ext>
            </a:extLst>
          </p:cNvPr>
          <p:cNvCxnSpPr>
            <a:cxnSpLocks/>
          </p:cNvCxnSpPr>
          <p:nvPr/>
        </p:nvCxnSpPr>
        <p:spPr>
          <a:xfrm>
            <a:off x="4524630" y="1412316"/>
            <a:ext cx="0" cy="21886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E79D86-405E-FF0B-74FD-455CF9F2A060}"/>
              </a:ext>
            </a:extLst>
          </p:cNvPr>
          <p:cNvSpPr txBox="1"/>
          <p:nvPr/>
        </p:nvSpPr>
        <p:spPr>
          <a:xfrm>
            <a:off x="9791724" y="647384"/>
            <a:ext cx="2270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Opret nyt miljø, kopier og indsæt argumentværdi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A9D7019-BD9E-F50B-A241-1484A1DF92AE}"/>
              </a:ext>
            </a:extLst>
          </p:cNvPr>
          <p:cNvSpPr/>
          <p:nvPr/>
        </p:nvSpPr>
        <p:spPr>
          <a:xfrm rot="5135202">
            <a:off x="8286945" y="649821"/>
            <a:ext cx="1800000" cy="180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578DF-8CC8-3D63-B173-79F2AA80E7C2}"/>
              </a:ext>
            </a:extLst>
          </p:cNvPr>
          <p:cNvSpPr txBox="1"/>
          <p:nvPr/>
        </p:nvSpPr>
        <p:spPr>
          <a:xfrm>
            <a:off x="9925530" y="2557625"/>
            <a:ext cx="2270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Luk indlejret miljø, vend tilbage til kaldemiljø, og erstat ukendt værdi.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1B2821-81F4-AE29-248F-91C0E3EC80DD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302428" y="2926957"/>
            <a:ext cx="1623102" cy="23083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40744A-6407-6CE7-6C4B-843FFCB5F91B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949791" y="2199071"/>
            <a:ext cx="975739" cy="9587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204ED5B7-FB8F-F463-C7C9-6F4C071C3F93}"/>
              </a:ext>
            </a:extLst>
          </p:cNvPr>
          <p:cNvSpPr/>
          <p:nvPr/>
        </p:nvSpPr>
        <p:spPr>
          <a:xfrm rot="5135202">
            <a:off x="9362142" y="1147064"/>
            <a:ext cx="720000" cy="72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62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3" grpId="1" animBg="1"/>
      <p:bldP spid="24" grpId="0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loop.fsx</a:t>
            </a:r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A090C-6462-26FE-5DE0-85EE5AC12FEE}"/>
              </a:ext>
            </a:extLst>
          </p:cNvPr>
          <p:cNvSpPr/>
          <p:nvPr/>
        </p:nvSpPr>
        <p:spPr>
          <a:xfrm>
            <a:off x="500267" y="1630948"/>
            <a:ext cx="4164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let mutable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while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&lt;= n do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 " (2*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&lt;-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i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+ 1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7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8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n = 2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9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printDoubles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EACB34-3995-CFFA-930A-E5FD2D57984A}"/>
                  </a:ext>
                </a:extLst>
              </p:cNvPr>
              <p:cNvSpPr txBox="1"/>
              <p:nvPr/>
            </p:nvSpPr>
            <p:spPr>
              <a:xfrm>
                <a:off x="9761284" y="612782"/>
                <a:ext cx="2440092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dirty="0"/>
                  <a:t>Bunken (heap)</a:t>
                </a:r>
              </a:p>
              <a:p>
                <a:endParaRPr lang="en-DK" dirty="0"/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Trin 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Bindinger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osv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 </a:t>
                </a:r>
                <a:endParaRPr lang="en-DK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11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2</a:t>
                </a:r>
              </a:p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2</a:t>
                </a:r>
              </a:p>
              <a:p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EACB34-3995-CFFA-930A-E5FD2D57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284" y="612782"/>
                <a:ext cx="2440092" cy="1785104"/>
              </a:xfrm>
              <a:prstGeom prst="rect">
                <a:avLst/>
              </a:prstGeom>
              <a:blipFill>
                <a:blip r:embed="rId2"/>
                <a:stretch>
                  <a:fillRect l="-2073" t="-141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EDB71-B888-D51C-6B53-3FFFA5C563EF}"/>
                  </a:ext>
                </a:extLst>
              </p:cNvPr>
              <p:cNvSpPr txBox="1"/>
              <p:nvPr/>
            </p:nvSpPr>
            <p:spPr>
              <a:xfrm>
                <a:off x="3264376" y="1153372"/>
                <a:ext cx="5363969" cy="4832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Trin  Linje Miljø Bindinger osv. 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1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printDoubles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((n), body, ())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8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n = 2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9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result = printDoubles 2?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1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((n=2), body, ())</a:t>
                </a:r>
                <a:endParaRPr lang="en-DK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>
                  <a:buFontTx/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2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   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a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&lt;- 1</a:t>
                </a:r>
                <a:endParaRPr lang="en-DK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((), while-body, (n=2, 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xit = false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((), 2*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result = 2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output = “2”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5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    i &lt;- 2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((), while-body,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xit = false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((), 2*</a:t>
                </a:r>
                <a:r>
                  <a:rPr lang="en-GB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    result = 4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4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output = “4”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5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   i &lt;- 3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2’’  ((), while-body, (n=2,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3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2’’  exit = true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6     E1    output = &lt;newline&gt;</a:t>
                </a:r>
              </a:p>
              <a:p>
                <a:pPr marL="342900" indent="-342900">
                  <a:buAutoNum type="arabicPlain"/>
                </a:pP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9     </a:t>
                </a:r>
                <a:r>
                  <a:rPr lang="en-GB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K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   result = ()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EDB71-B888-D51C-6B53-3FFFA5C56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76" y="1153372"/>
                <a:ext cx="5363969" cy="4832092"/>
              </a:xfrm>
              <a:prstGeom prst="rect">
                <a:avLst/>
              </a:prstGeom>
              <a:blipFill>
                <a:blip r:embed="rId3"/>
                <a:stretch>
                  <a:fillRect l="-236" t="-262" b="-26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C1925D-C9A2-4B5A-85E1-D7EA7663ECEF}"/>
              </a:ext>
            </a:extLst>
          </p:cNvPr>
          <p:cNvCxnSpPr>
            <a:cxnSpLocks/>
          </p:cNvCxnSpPr>
          <p:nvPr/>
        </p:nvCxnSpPr>
        <p:spPr>
          <a:xfrm>
            <a:off x="3191548" y="1416107"/>
            <a:ext cx="47994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7EDE3-D38E-15FD-FB51-77CCEE5022E6}"/>
              </a:ext>
            </a:extLst>
          </p:cNvPr>
          <p:cNvCxnSpPr>
            <a:cxnSpLocks/>
          </p:cNvCxnSpPr>
          <p:nvPr/>
        </p:nvCxnSpPr>
        <p:spPr>
          <a:xfrm>
            <a:off x="3856903" y="1129096"/>
            <a:ext cx="0" cy="50652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011D4-A971-6F39-F46B-C7A405D2D7B1}"/>
              </a:ext>
            </a:extLst>
          </p:cNvPr>
          <p:cNvCxnSpPr>
            <a:cxnSpLocks/>
          </p:cNvCxnSpPr>
          <p:nvPr/>
        </p:nvCxnSpPr>
        <p:spPr>
          <a:xfrm>
            <a:off x="9736648" y="1414758"/>
            <a:ext cx="1956345" cy="13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2CDB73-B1E1-FF16-F5CA-21419DFEB9F8}"/>
              </a:ext>
            </a:extLst>
          </p:cNvPr>
          <p:cNvCxnSpPr>
            <a:cxnSpLocks/>
          </p:cNvCxnSpPr>
          <p:nvPr/>
        </p:nvCxnSpPr>
        <p:spPr>
          <a:xfrm>
            <a:off x="10360631" y="1135839"/>
            <a:ext cx="0" cy="14839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129D96-3A1B-7ED9-7B5F-AD0813CFC1E5}"/>
              </a:ext>
            </a:extLst>
          </p:cNvPr>
          <p:cNvSpPr txBox="1"/>
          <p:nvPr/>
        </p:nvSpPr>
        <p:spPr>
          <a:xfrm>
            <a:off x="9894019" y="4246749"/>
            <a:ext cx="22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Luk while-miljø og opret et nyt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A3D678-449C-D08F-FADD-74E7004FFFC4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628345" y="3878826"/>
            <a:ext cx="1265674" cy="69108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83E1B6-8CE7-D459-F0B0-490966FFB4A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628345" y="4569915"/>
            <a:ext cx="1265674" cy="44666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BAEDA5-8B62-A856-79FE-4A37AC800B1B}"/>
              </a:ext>
            </a:extLst>
          </p:cNvPr>
          <p:cNvCxnSpPr>
            <a:cxnSpLocks/>
          </p:cNvCxnSpPr>
          <p:nvPr/>
        </p:nvCxnSpPr>
        <p:spPr>
          <a:xfrm>
            <a:off x="4580716" y="3760268"/>
            <a:ext cx="38258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F2308F-0297-C285-3620-5DBA722FC1F6}"/>
              </a:ext>
            </a:extLst>
          </p:cNvPr>
          <p:cNvCxnSpPr>
            <a:cxnSpLocks/>
          </p:cNvCxnSpPr>
          <p:nvPr/>
        </p:nvCxnSpPr>
        <p:spPr>
          <a:xfrm>
            <a:off x="4580716" y="5016578"/>
            <a:ext cx="382586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3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</Words>
  <Application>Microsoft Macintosh PowerPoint</Application>
  <PresentationFormat>Widescreen</PresentationFormat>
  <Paragraphs>180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Virkefelt (scope) vs. miljø (environment)</vt:lpstr>
      <vt:lpstr>Håndkøring (tracing)</vt:lpstr>
      <vt:lpstr>Håndkøring (tracing)</vt:lpstr>
      <vt:lpstr>Håndkøring (tracing)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2022-09-14T08:56:46Z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